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5" r:id="rId1"/>
    <p:sldMasterId id="2147483702" r:id="rId2"/>
    <p:sldMasterId id="2147483660" r:id="rId3"/>
  </p:sldMasterIdLst>
  <p:notesMasterIdLst>
    <p:notesMasterId r:id="rId16"/>
  </p:notesMasterIdLst>
  <p:sldIdLst>
    <p:sldId id="257" r:id="rId4"/>
    <p:sldId id="260" r:id="rId5"/>
    <p:sldId id="258" r:id="rId6"/>
    <p:sldId id="259" r:id="rId7"/>
    <p:sldId id="261" r:id="rId8"/>
    <p:sldId id="262" r:id="rId9"/>
    <p:sldId id="263" r:id="rId10"/>
    <p:sldId id="264" r:id="rId11"/>
    <p:sldId id="266" r:id="rId12"/>
    <p:sldId id="265" r:id="rId13"/>
    <p:sldId id="267" r:id="rId14"/>
    <p:sldId id="268" r:id="rId15"/>
  </p:sldIdLst>
  <p:sldSz cx="12192000" cy="6858000"/>
  <p:notesSz cx="6858000" cy="9144000"/>
  <p:embeddedFontLst>
    <p:embeddedFont>
      <p:font typeface="Titillium Web" panose="00000500000000000000" pitchFamily="2" charset="0"/>
      <p:regular r:id="rId17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A4A3"/>
    <a:srgbClr val="1C98B9"/>
    <a:srgbClr val="80BD68"/>
    <a:srgbClr val="008ECA"/>
    <a:srgbClr val="CEAF12"/>
    <a:srgbClr val="B1C522"/>
    <a:srgbClr val="4BB187"/>
    <a:srgbClr val="9EC544"/>
    <a:srgbClr val="D99D0D"/>
    <a:srgbClr val="BFBC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8" autoAdjust="0"/>
    <p:restoredTop sz="84838" autoAdjust="0"/>
  </p:normalViewPr>
  <p:slideViewPr>
    <p:cSldViewPr snapToGrid="0" showGuides="1">
      <p:cViewPr varScale="1">
        <p:scale>
          <a:sx n="112" d="100"/>
          <a:sy n="112" d="100"/>
        </p:scale>
        <p:origin x="438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1CE4C-DBC1-4D84-9F09-262BC1D81F16}" type="datetimeFigureOut">
              <a:rPr lang="de-DE" smtClean="0"/>
              <a:t>16.06.2017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1AAE11-837B-45D2-B18D-75ECDA81C3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135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3613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Startup </a:t>
            </a:r>
            <a:r>
              <a:rPr lang="de-DE" dirty="0" err="1"/>
              <a:t>class</a:t>
            </a:r>
            <a:r>
              <a:rPr lang="de-DE" dirty="0"/>
              <a:t> wird über DI aufgelöst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2127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http://localhost/RazorDI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4904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Install</a:t>
            </a:r>
            <a:r>
              <a:rPr lang="de-DE" dirty="0"/>
              <a:t> Package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Microsoft.AspNetCore.Razor.Tools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für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Intelli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-Sense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6915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Install</a:t>
            </a:r>
            <a:r>
              <a:rPr lang="de-DE" dirty="0"/>
              <a:t> Package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Microsoft.AspNetCore.Razor.Tools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für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Intelli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-Sense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0784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Eige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platzhalter 12"/>
          <p:cNvSpPr>
            <a:spLocks noGrp="1"/>
          </p:cNvSpPr>
          <p:nvPr>
            <p:ph type="title" hasCustomPrompt="1"/>
          </p:nvPr>
        </p:nvSpPr>
        <p:spPr>
          <a:xfrm>
            <a:off x="385914" y="3717925"/>
            <a:ext cx="10515600" cy="18274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4400" baseline="0"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 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245" y="436184"/>
            <a:ext cx="1725818" cy="452754"/>
          </a:xfrm>
          <a:prstGeom prst="rect">
            <a:avLst/>
          </a:prstGeom>
        </p:spPr>
      </p:pic>
      <p:sp>
        <p:nvSpPr>
          <p:cNvPr id="5" name="Textfeld 4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tx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tx1"/>
              </a:solidFill>
              <a:latin typeface="Titillium Web" panose="00000500000000000000" pitchFamily="2" charset="0"/>
            </a:endParaRPr>
          </a:p>
        </p:txBody>
      </p:sp>
      <p:sp>
        <p:nvSpPr>
          <p:cNvPr id="8" name="Rechteck 7"/>
          <p:cNvSpPr/>
          <p:nvPr userDrawn="1"/>
        </p:nvSpPr>
        <p:spPr>
          <a:xfrm>
            <a:off x="385914" y="436184"/>
            <a:ext cx="724878" cy="246221"/>
          </a:xfrm>
          <a:prstGeom prst="rect">
            <a:avLst/>
          </a:prstGeom>
          <a:solidFill>
            <a:srgbClr val="E4880B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BACKEND</a:t>
            </a:r>
          </a:p>
        </p:txBody>
      </p:sp>
      <p:sp>
        <p:nvSpPr>
          <p:cNvPr id="11" name="Rechteck 10"/>
          <p:cNvSpPr/>
          <p:nvPr userDrawn="1"/>
        </p:nvSpPr>
        <p:spPr>
          <a:xfrm>
            <a:off x="1191388" y="436183"/>
            <a:ext cx="811441" cy="246221"/>
          </a:xfrm>
          <a:prstGeom prst="rect">
            <a:avLst/>
          </a:prstGeom>
          <a:solidFill>
            <a:srgbClr val="BFBC1D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FRONTEND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2079217" y="436183"/>
            <a:ext cx="442750" cy="246221"/>
          </a:xfrm>
          <a:prstGeom prst="rect">
            <a:avLst/>
          </a:prstGeom>
          <a:solidFill>
            <a:srgbClr val="80BD68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.NET</a:t>
            </a:r>
          </a:p>
        </p:txBody>
      </p:sp>
      <p:sp>
        <p:nvSpPr>
          <p:cNvPr id="18" name="Rechteck 17"/>
          <p:cNvSpPr/>
          <p:nvPr userDrawn="1"/>
        </p:nvSpPr>
        <p:spPr>
          <a:xfrm>
            <a:off x="2598355" y="436182"/>
            <a:ext cx="452368" cy="246221"/>
          </a:xfrm>
          <a:prstGeom prst="rect">
            <a:avLst/>
          </a:prstGeom>
          <a:solidFill>
            <a:srgbClr val="008ECA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951782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2/3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515938" y="1520825"/>
            <a:ext cx="7389812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8091488" y="1520825"/>
            <a:ext cx="3584575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7499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3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515938" y="1520825"/>
            <a:ext cx="11160125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5307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7872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">
    <p:bg>
      <p:bgPr>
        <a:solidFill>
          <a:srgbClr val="ED72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439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2">
    <p:bg>
      <p:bgPr>
        <a:solidFill>
          <a:srgbClr val="E488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86247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3">
    <p:bg>
      <p:bgPr>
        <a:solidFill>
          <a:srgbClr val="D99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 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</p:spTree>
    <p:extLst>
      <p:ext uri="{BB962C8B-B14F-4D97-AF65-F5344CB8AC3E}">
        <p14:creationId xmlns:p14="http://schemas.microsoft.com/office/powerpoint/2010/main" val="414774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4">
    <p:bg>
      <p:bgPr>
        <a:solidFill>
          <a:srgbClr val="CEAF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7221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5">
    <p:bg>
      <p:bgPr>
        <a:solidFill>
          <a:srgbClr val="BFB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86644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6">
    <p:bg>
      <p:bgPr>
        <a:solidFill>
          <a:srgbClr val="B1C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87136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7">
    <p:bg>
      <p:bgPr>
        <a:solidFill>
          <a:srgbClr val="9EC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6084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Eigene(s) Bild/Headl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platzhalter 12"/>
          <p:cNvSpPr>
            <a:spLocks noGrp="1"/>
          </p:cNvSpPr>
          <p:nvPr>
            <p:ph type="title" hasCustomPrompt="1"/>
          </p:nvPr>
        </p:nvSpPr>
        <p:spPr>
          <a:xfrm>
            <a:off x="385914" y="3717925"/>
            <a:ext cx="10515600" cy="18274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HEADLINE </a:t>
            </a:r>
            <a:br>
              <a:rPr lang="de-DE" dirty="0"/>
            </a:br>
            <a:r>
              <a:rPr lang="de-DE" dirty="0"/>
              <a:t>IN </a:t>
            </a:r>
            <a:br>
              <a:rPr lang="de-DE" dirty="0"/>
            </a:br>
            <a:r>
              <a:rPr lang="de-DE" dirty="0" err="1"/>
              <a:t>Grossbuchstaben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5" name="Textfeld 4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sogehtsoftware.de/</a:t>
            </a:r>
            <a:r>
              <a:rPr lang="de-DE" sz="1400" dirty="0" err="1">
                <a:solidFill>
                  <a:schemeClr val="bg1"/>
                </a:solidFill>
                <a:latin typeface="Titillium Web" panose="00000500000000000000" pitchFamily="2" charset="0"/>
              </a:rPr>
              <a:t>asp</a:t>
            </a:r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-</a:t>
            </a:r>
            <a:r>
              <a:rPr lang="de-DE" sz="1400" dirty="0" err="1">
                <a:solidFill>
                  <a:schemeClr val="bg1"/>
                </a:solidFill>
                <a:latin typeface="Titillium Web" panose="00000500000000000000" pitchFamily="2" charset="0"/>
              </a:rPr>
              <a:t>net</a:t>
            </a:r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-core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515938" y="5620776"/>
            <a:ext cx="3356815" cy="370541"/>
          </a:xfrm>
          <a:prstGeom prst="rect">
            <a:avLst/>
          </a:prstGeom>
          <a:gradFill flip="none" rotWithShape="1">
            <a:gsLst>
              <a:gs pos="0">
                <a:srgbClr val="ED7D31"/>
              </a:gs>
              <a:gs pos="51000">
                <a:srgbClr val="EC7103"/>
              </a:gs>
              <a:gs pos="100000">
                <a:srgbClr val="ED7D31">
                  <a:alpha val="0"/>
                </a:srgb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4800" kern="1200" baseline="0">
                <a:solidFill>
                  <a:schemeClr val="bg1"/>
                </a:solidFill>
                <a:latin typeface="Titillium Web" panose="00000800000000000000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2000" b="1" dirty="0">
                <a:latin typeface="Titillium Web" panose="00000500000000000000" pitchFamily="2" charset="0"/>
              </a:rPr>
              <a:t>So geht</a:t>
            </a:r>
            <a:r>
              <a:rPr lang="de-DE" sz="2000" b="1" baseline="0" dirty="0">
                <a:latin typeface="Titillium Web" panose="00000500000000000000" pitchFamily="2" charset="0"/>
              </a:rPr>
              <a:t> Software.</a:t>
            </a:r>
            <a:endParaRPr lang="en-US" sz="2000" b="1" dirty="0">
              <a:latin typeface="Titillium Web" panose="00000500000000000000" pitchFamily="2" charset="0"/>
            </a:endParaRPr>
          </a:p>
        </p:txBody>
      </p:sp>
      <p:sp>
        <p:nvSpPr>
          <p:cNvPr id="7" name="Rechteck 6"/>
          <p:cNvSpPr/>
          <p:nvPr userDrawn="1"/>
        </p:nvSpPr>
        <p:spPr>
          <a:xfrm>
            <a:off x="515938" y="486082"/>
            <a:ext cx="508473" cy="246221"/>
          </a:xfrm>
          <a:prstGeom prst="rect">
            <a:avLst/>
          </a:prstGeom>
          <a:solidFill>
            <a:srgbClr val="ED7205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AGILE</a:t>
            </a:r>
          </a:p>
        </p:txBody>
      </p:sp>
      <p:sp>
        <p:nvSpPr>
          <p:cNvPr id="8" name="Rechteck 7"/>
          <p:cNvSpPr/>
          <p:nvPr userDrawn="1"/>
        </p:nvSpPr>
        <p:spPr>
          <a:xfrm>
            <a:off x="1072784" y="486082"/>
            <a:ext cx="724878" cy="246221"/>
          </a:xfrm>
          <a:prstGeom prst="rect">
            <a:avLst/>
          </a:prstGeom>
          <a:solidFill>
            <a:srgbClr val="E4880B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BACKEND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1846035" y="486082"/>
            <a:ext cx="562975" cy="246221"/>
          </a:xfrm>
          <a:prstGeom prst="rect">
            <a:avLst/>
          </a:prstGeom>
          <a:solidFill>
            <a:srgbClr val="D99D0D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CLOUD</a:t>
            </a:r>
          </a:p>
        </p:txBody>
      </p:sp>
      <p:sp>
        <p:nvSpPr>
          <p:cNvPr id="10" name="Rechteck 9"/>
          <p:cNvSpPr/>
          <p:nvPr userDrawn="1"/>
        </p:nvSpPr>
        <p:spPr>
          <a:xfrm>
            <a:off x="2457383" y="485626"/>
            <a:ext cx="835485" cy="246221"/>
          </a:xfrm>
          <a:prstGeom prst="rect">
            <a:avLst/>
          </a:prstGeom>
          <a:solidFill>
            <a:srgbClr val="CEAF12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EVOLUTION</a:t>
            </a:r>
          </a:p>
        </p:txBody>
      </p:sp>
      <p:sp>
        <p:nvSpPr>
          <p:cNvPr id="11" name="Rechteck 10"/>
          <p:cNvSpPr/>
          <p:nvPr userDrawn="1"/>
        </p:nvSpPr>
        <p:spPr>
          <a:xfrm>
            <a:off x="3341241" y="485626"/>
            <a:ext cx="811441" cy="246221"/>
          </a:xfrm>
          <a:prstGeom prst="rect">
            <a:avLst/>
          </a:prstGeom>
          <a:solidFill>
            <a:srgbClr val="BFBC1D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FRONTEND</a:t>
            </a:r>
          </a:p>
        </p:txBody>
      </p:sp>
      <p:sp>
        <p:nvSpPr>
          <p:cNvPr id="12" name="Rechteck 11"/>
          <p:cNvSpPr/>
          <p:nvPr userDrawn="1"/>
        </p:nvSpPr>
        <p:spPr>
          <a:xfrm>
            <a:off x="4201055" y="486082"/>
            <a:ext cx="453970" cy="246221"/>
          </a:xfrm>
          <a:prstGeom prst="rect">
            <a:avLst/>
          </a:prstGeom>
          <a:solidFill>
            <a:srgbClr val="B1C522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JAVA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4703398" y="486082"/>
            <a:ext cx="595035" cy="246221"/>
          </a:xfrm>
          <a:prstGeom prst="rect">
            <a:avLst/>
          </a:prstGeom>
          <a:solidFill>
            <a:srgbClr val="9EC544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JAVAFX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5346806" y="485626"/>
            <a:ext cx="442750" cy="246221"/>
          </a:xfrm>
          <a:prstGeom prst="rect">
            <a:avLst/>
          </a:prstGeom>
          <a:solidFill>
            <a:srgbClr val="80BD68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.NET</a:t>
            </a:r>
          </a:p>
        </p:txBody>
      </p:sp>
      <p:sp>
        <p:nvSpPr>
          <p:cNvPr id="15" name="Rechteck 14"/>
          <p:cNvSpPr/>
          <p:nvPr userDrawn="1"/>
        </p:nvSpPr>
        <p:spPr>
          <a:xfrm>
            <a:off x="6566296" y="486082"/>
            <a:ext cx="407484" cy="246221"/>
          </a:xfrm>
          <a:prstGeom prst="rect">
            <a:avLst/>
          </a:prstGeom>
          <a:solidFill>
            <a:srgbClr val="1AA4A3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SAP</a:t>
            </a:r>
          </a:p>
        </p:txBody>
      </p:sp>
      <p:sp>
        <p:nvSpPr>
          <p:cNvPr id="16" name="Rechteck 15"/>
          <p:cNvSpPr/>
          <p:nvPr userDrawn="1"/>
        </p:nvSpPr>
        <p:spPr>
          <a:xfrm>
            <a:off x="5837929" y="486082"/>
            <a:ext cx="679994" cy="246221"/>
          </a:xfrm>
          <a:prstGeom prst="rect">
            <a:avLst/>
          </a:prstGeom>
          <a:solidFill>
            <a:srgbClr val="4BB187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QA/TEST</a:t>
            </a:r>
          </a:p>
        </p:txBody>
      </p:sp>
      <p:sp>
        <p:nvSpPr>
          <p:cNvPr id="17" name="Rechteck 16"/>
          <p:cNvSpPr/>
          <p:nvPr userDrawn="1"/>
        </p:nvSpPr>
        <p:spPr>
          <a:xfrm>
            <a:off x="7022153" y="485626"/>
            <a:ext cx="521297" cy="246221"/>
          </a:xfrm>
          <a:prstGeom prst="rect">
            <a:avLst/>
          </a:prstGeom>
          <a:solidFill>
            <a:srgbClr val="1C98B9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UI/UX</a:t>
            </a:r>
          </a:p>
        </p:txBody>
      </p:sp>
      <p:sp>
        <p:nvSpPr>
          <p:cNvPr id="18" name="Rechteck 17"/>
          <p:cNvSpPr/>
          <p:nvPr userDrawn="1"/>
        </p:nvSpPr>
        <p:spPr>
          <a:xfrm>
            <a:off x="7590361" y="485626"/>
            <a:ext cx="452368" cy="246221"/>
          </a:xfrm>
          <a:prstGeom prst="rect">
            <a:avLst/>
          </a:prstGeom>
          <a:solidFill>
            <a:srgbClr val="008ECA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25812806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8">
    <p:bg>
      <p:bgPr>
        <a:solidFill>
          <a:srgbClr val="80B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73463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9">
    <p:bg>
      <p:bgPr>
        <a:solidFill>
          <a:srgbClr val="4BB1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57932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10">
    <p:bg>
      <p:bgPr>
        <a:solidFill>
          <a:srgbClr val="1AA4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27577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11">
    <p:bg>
      <p:bgPr>
        <a:solidFill>
          <a:srgbClr val="1C98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86765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12">
    <p:bg>
      <p:bgPr>
        <a:solidFill>
          <a:srgbClr val="008E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5179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- 1 AP">
    <p:bg>
      <p:bgPr>
        <a:solidFill>
          <a:srgbClr val="008E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5345113" y="2179638"/>
            <a:ext cx="2791530" cy="1730375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379507" y="3624355"/>
            <a:ext cx="4485570" cy="189865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defPPr>
              <a:defRPr lang="de-DE"/>
            </a:defPPr>
            <a:lvl1pPr>
              <a:defRPr sz="1400"/>
            </a:lvl1pPr>
          </a:lstStyle>
          <a:p>
            <a:pPr marL="0" lvl="0" indent="0" algn="l" defTabSz="914400" rtl="0" eaLnBrk="1" latinLnBrk="0" hangingPunct="1">
              <a:lnSpc>
                <a:spcPts val="4800"/>
              </a:lnSpc>
              <a:spcBef>
                <a:spcPts val="1000"/>
              </a:spcBef>
              <a:buFont typeface="Titillium Web" panose="020B0604020202020204" pitchFamily="34" charset="0"/>
              <a:buNone/>
            </a:pPr>
            <a:r>
              <a:rPr lang="de-DE" sz="4800" b="1" kern="1200" baseline="0" dirty="0">
                <a:solidFill>
                  <a:schemeClr val="bg1"/>
                </a:solidFill>
                <a:latin typeface="Titillium Web" panose="00000500000000000000" pitchFamily="2" charset="0"/>
                <a:ea typeface="+mn-ea"/>
                <a:cs typeface="+mn-cs"/>
              </a:rPr>
              <a:t>IHR KONTAKT</a:t>
            </a:r>
          </a:p>
        </p:txBody>
      </p:sp>
      <p:sp>
        <p:nvSpPr>
          <p:cNvPr id="7" name="Textplatzhalt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5272934" y="4054779"/>
            <a:ext cx="5494293" cy="2869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1800" b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1800" b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1800" b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1800" b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6" hasCustomPrompt="1"/>
          </p:nvPr>
        </p:nvSpPr>
        <p:spPr>
          <a:xfrm>
            <a:off x="5272890" y="4313647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i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Position im Unternehmen</a:t>
            </a:r>
          </a:p>
        </p:txBody>
      </p:sp>
      <p:sp>
        <p:nvSpPr>
          <p:cNvPr id="10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6252437" y="4805901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+49 XXXXXXX - XXX</a:t>
            </a:r>
          </a:p>
        </p:txBody>
      </p:sp>
      <p:sp>
        <p:nvSpPr>
          <p:cNvPr id="11" name="Textplatzhalt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6260120" y="5103474"/>
            <a:ext cx="5494337" cy="2252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vorname.nachname@saxsys.de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5272978" y="4812204"/>
            <a:ext cx="98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kern="1200" dirty="0" err="1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Telefon</a:t>
            </a:r>
            <a:r>
              <a:rPr lang="en-US" sz="18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:</a:t>
            </a:r>
            <a:endParaRPr lang="de-DE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3" name="Textfeld 12"/>
          <p:cNvSpPr txBox="1"/>
          <p:nvPr userDrawn="1"/>
        </p:nvSpPr>
        <p:spPr>
          <a:xfrm>
            <a:off x="5272934" y="5076301"/>
            <a:ext cx="91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E-Mail:</a:t>
            </a:r>
            <a:endParaRPr lang="de-DE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16" name="Flussdiagramm: Verbindungsstelle zu einer anderen Seite 5"/>
          <p:cNvSpPr/>
          <p:nvPr userDrawn="1"/>
        </p:nvSpPr>
        <p:spPr>
          <a:xfrm>
            <a:off x="2115358" y="1"/>
            <a:ext cx="1945150" cy="173501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72 w 10000"/>
              <a:gd name="connsiteY3" fmla="*/ 5604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012 w 10000"/>
              <a:gd name="connsiteY3" fmla="*/ 8008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012" y="8008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</a:t>
            </a:r>
          </a:p>
        </p:txBody>
      </p: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03" y="149838"/>
            <a:ext cx="1374704" cy="112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37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- 2 AP">
    <p:bg>
      <p:bgPr>
        <a:solidFill>
          <a:srgbClr val="008E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5345113" y="729769"/>
            <a:ext cx="2439644" cy="1543777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379507" y="3624355"/>
            <a:ext cx="4485570" cy="189865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defPPr>
              <a:defRPr lang="de-DE"/>
            </a:defPPr>
            <a:lvl1pPr>
              <a:defRPr sz="1400"/>
            </a:lvl1pPr>
          </a:lstStyle>
          <a:p>
            <a:pPr marL="0" lvl="0" indent="0" algn="l" defTabSz="914400" rtl="0" eaLnBrk="1" latinLnBrk="0" hangingPunct="1">
              <a:lnSpc>
                <a:spcPts val="4800"/>
              </a:lnSpc>
              <a:spcBef>
                <a:spcPts val="1000"/>
              </a:spcBef>
              <a:buFont typeface="Titillium Web" panose="020B0604020202020204" pitchFamily="34" charset="0"/>
              <a:buNone/>
            </a:pPr>
            <a:r>
              <a:rPr lang="de-DE" sz="4800" b="1" kern="1200" baseline="0" dirty="0">
                <a:solidFill>
                  <a:schemeClr val="bg1"/>
                </a:solidFill>
                <a:latin typeface="Titillium Web" panose="00000500000000000000" pitchFamily="2" charset="0"/>
                <a:ea typeface="+mn-ea"/>
                <a:cs typeface="+mn-cs"/>
              </a:rPr>
              <a:t>IHR KONTAKT</a:t>
            </a:r>
          </a:p>
        </p:txBody>
      </p:sp>
      <p:sp>
        <p:nvSpPr>
          <p:cNvPr id="7" name="Textplatzhalt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5272934" y="2329972"/>
            <a:ext cx="5494293" cy="2869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1800" b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1800" b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1800" b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1800" b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6" hasCustomPrompt="1"/>
          </p:nvPr>
        </p:nvSpPr>
        <p:spPr>
          <a:xfrm>
            <a:off x="5272890" y="2624877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Position im Unternehmen</a:t>
            </a:r>
          </a:p>
        </p:txBody>
      </p:sp>
      <p:sp>
        <p:nvSpPr>
          <p:cNvPr id="10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6260675" y="2944136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+49 XXXXXXX - XXX</a:t>
            </a:r>
          </a:p>
        </p:txBody>
      </p:sp>
      <p:sp>
        <p:nvSpPr>
          <p:cNvPr id="11" name="Textplatzhalt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6260120" y="3233471"/>
            <a:ext cx="5494337" cy="2252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vorname.nachname@saxsys.de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5272978" y="2942201"/>
            <a:ext cx="987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 err="1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Telefon</a:t>
            </a:r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3" name="Textfeld 12"/>
          <p:cNvSpPr txBox="1"/>
          <p:nvPr userDrawn="1"/>
        </p:nvSpPr>
        <p:spPr>
          <a:xfrm>
            <a:off x="5272934" y="3206298"/>
            <a:ext cx="916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E-Mail: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16" name="Flussdiagramm: Verbindungsstelle zu einer anderen Seite 5"/>
          <p:cNvSpPr/>
          <p:nvPr userDrawn="1"/>
        </p:nvSpPr>
        <p:spPr>
          <a:xfrm>
            <a:off x="2115358" y="1"/>
            <a:ext cx="1945150" cy="173501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72 w 10000"/>
              <a:gd name="connsiteY3" fmla="*/ 5604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012 w 10000"/>
              <a:gd name="connsiteY3" fmla="*/ 8008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012" y="8008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</a:t>
            </a:r>
          </a:p>
        </p:txBody>
      </p: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03" y="149838"/>
            <a:ext cx="1374704" cy="1127257"/>
          </a:xfrm>
          <a:prstGeom prst="rect">
            <a:avLst/>
          </a:prstGeom>
        </p:spPr>
      </p:pic>
      <p:sp>
        <p:nvSpPr>
          <p:cNvPr id="19" name="Textplatzhalter 21"/>
          <p:cNvSpPr>
            <a:spLocks noGrp="1"/>
          </p:cNvSpPr>
          <p:nvPr>
            <p:ph type="body" sz="quarter" idx="23" hasCustomPrompt="1"/>
          </p:nvPr>
        </p:nvSpPr>
        <p:spPr>
          <a:xfrm>
            <a:off x="5272379" y="5336061"/>
            <a:ext cx="5494293" cy="2869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1800" b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1800" b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1800" b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1800" b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20" name="Textplatzhalt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5272335" y="5639204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Position im Unternehmen</a:t>
            </a:r>
          </a:p>
        </p:txBody>
      </p:sp>
      <p:sp>
        <p:nvSpPr>
          <p:cNvPr id="21" name="Textplatzhalt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6260120" y="5950225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+49 XXXXXXX - XXX</a:t>
            </a:r>
          </a:p>
        </p:txBody>
      </p:sp>
      <p:sp>
        <p:nvSpPr>
          <p:cNvPr id="22" name="Textplatzhalter 24"/>
          <p:cNvSpPr>
            <a:spLocks noGrp="1"/>
          </p:cNvSpPr>
          <p:nvPr>
            <p:ph type="body" sz="quarter" idx="26" hasCustomPrompt="1"/>
          </p:nvPr>
        </p:nvSpPr>
        <p:spPr>
          <a:xfrm>
            <a:off x="6259565" y="6239560"/>
            <a:ext cx="5494337" cy="2252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vorname.nachname@saxsys.de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5272423" y="5948290"/>
            <a:ext cx="987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 err="1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Telefon</a:t>
            </a:r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24" name="Textfeld 23"/>
          <p:cNvSpPr txBox="1"/>
          <p:nvPr userDrawn="1"/>
        </p:nvSpPr>
        <p:spPr>
          <a:xfrm>
            <a:off x="5272379" y="6212387"/>
            <a:ext cx="916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E-Mail: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27" name="Bildplatzhalter 3"/>
          <p:cNvSpPr>
            <a:spLocks noGrp="1"/>
          </p:cNvSpPr>
          <p:nvPr>
            <p:ph type="pic" sz="quarter" idx="27"/>
          </p:nvPr>
        </p:nvSpPr>
        <p:spPr>
          <a:xfrm>
            <a:off x="5345113" y="3725871"/>
            <a:ext cx="2439644" cy="1543777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4812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 hasCustomPrompt="1"/>
          </p:nvPr>
        </p:nvSpPr>
        <p:spPr>
          <a:xfrm>
            <a:off x="515938" y="1520825"/>
            <a:ext cx="11160125" cy="4464050"/>
          </a:xfrm>
          <a:prstGeom prst="rect">
            <a:avLst/>
          </a:prstGeom>
        </p:spPr>
        <p:txBody>
          <a:bodyPr/>
          <a:lstStyle>
            <a:lvl1pPr marL="457200" indent="-457200">
              <a:buAutoNum type="arabicPeriod"/>
              <a:defRPr b="1" baseline="0">
                <a:solidFill>
                  <a:schemeClr val="accent1"/>
                </a:solidFill>
              </a:defRPr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Thema </a:t>
            </a:r>
          </a:p>
          <a:p>
            <a:pPr lvl="0"/>
            <a:r>
              <a:rPr lang="de-DE" dirty="0"/>
              <a:t>Thema</a:t>
            </a:r>
          </a:p>
          <a:p>
            <a:pPr lvl="0"/>
            <a:r>
              <a:rPr lang="de-DE" dirty="0"/>
              <a:t>Thema</a:t>
            </a:r>
          </a:p>
          <a:p>
            <a:pPr lvl="0"/>
            <a:r>
              <a:rPr lang="de-DE" dirty="0"/>
              <a:t>…</a:t>
            </a:r>
          </a:p>
        </p:txBody>
      </p:sp>
      <p:sp>
        <p:nvSpPr>
          <p:cNvPr id="7" name="Textfeld 6"/>
          <p:cNvSpPr txBox="1"/>
          <p:nvPr userDrawn="1"/>
        </p:nvSpPr>
        <p:spPr>
          <a:xfrm>
            <a:off x="425320" y="824062"/>
            <a:ext cx="293571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1800" b="1" dirty="0">
                <a:solidFill>
                  <a:schemeClr val="accent1"/>
                </a:solidFill>
              </a:rPr>
              <a:t>Agenda</a:t>
            </a:r>
            <a:endParaRPr lang="de-D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577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3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515938" y="1520825"/>
            <a:ext cx="11160125" cy="4464050"/>
          </a:xfrm>
          <a:prstGeom prst="rect">
            <a:avLst/>
          </a:prstGeom>
        </p:spPr>
        <p:txBody>
          <a:bodyPr anchor="ctr"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  <p:sp>
        <p:nvSpPr>
          <p:cNvPr id="16" name="Titel 1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</p:spTree>
    <p:extLst>
      <p:ext uri="{BB962C8B-B14F-4D97-AF65-F5344CB8AC3E}">
        <p14:creationId xmlns:p14="http://schemas.microsoft.com/office/powerpoint/2010/main" val="4244067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1/3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F4ADB08-2CF0-4935-A947-065ED9B34F1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515938" y="1520825"/>
            <a:ext cx="7378700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081963" y="1520825"/>
            <a:ext cx="3594100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</p:spTree>
    <p:extLst>
      <p:ext uri="{BB962C8B-B14F-4D97-AF65-F5344CB8AC3E}">
        <p14:creationId xmlns:p14="http://schemas.microsoft.com/office/powerpoint/2010/main" val="396079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2/3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4286251" y="1520825"/>
            <a:ext cx="7389812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515938" y="1520825"/>
            <a:ext cx="3584575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9496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1/3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4297363" y="1520825"/>
            <a:ext cx="7378700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515938" y="1520825"/>
            <a:ext cx="3594100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9560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8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7178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 cap="all" baseline="0">
          <a:solidFill>
            <a:schemeClr val="tx1"/>
          </a:solidFill>
          <a:latin typeface="Titillium Web" panose="00000500000000000000" pitchFamily="2" charset="0"/>
          <a:ea typeface="+mj-ea"/>
          <a:cs typeface="+mj-cs"/>
        </a:defRPr>
      </a:lvl1pPr>
    </p:titleStyle>
    <p:bodyStyle>
      <a:lvl1pPr marL="176213" indent="-176213" algn="l" defTabSz="914400" rtl="0" eaLnBrk="1" latinLnBrk="0" hangingPunct="1">
        <a:lnSpc>
          <a:spcPct val="90000"/>
        </a:lnSpc>
        <a:spcBef>
          <a:spcPts val="1000"/>
        </a:spcBef>
        <a:buFont typeface="Titillium Web" panose="00000500000000000000" pitchFamily="2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71563" indent="-157163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325">
          <p15:clr>
            <a:srgbClr val="F26B43"/>
          </p15:clr>
        </p15:guide>
        <p15:guide id="3" pos="7355">
          <p15:clr>
            <a:srgbClr val="F26B43"/>
          </p15:clr>
        </p15:guide>
        <p15:guide id="4" orient="horz" pos="459">
          <p15:clr>
            <a:srgbClr val="F26B43"/>
          </p15:clr>
        </p15:guide>
        <p15:guide id="5" orient="horz" pos="686">
          <p15:clr>
            <a:srgbClr val="F26B43"/>
          </p15:clr>
        </p15:guide>
        <p15:guide id="6" orient="horz" pos="4065">
          <p15:clr>
            <a:srgbClr val="F26B43"/>
          </p15:clr>
        </p15:guide>
        <p15:guide id="7" orient="horz" pos="3770">
          <p15:clr>
            <a:srgbClr val="F26B43"/>
          </p15:clr>
        </p15:guide>
        <p15:guide id="8" orient="horz" pos="95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4" name="Titelplatzhalter 3"/>
          <p:cNvSpPr>
            <a:spLocks noGrp="1"/>
          </p:cNvSpPr>
          <p:nvPr>
            <p:ph type="title"/>
          </p:nvPr>
        </p:nvSpPr>
        <p:spPr>
          <a:xfrm>
            <a:off x="427450" y="449302"/>
            <a:ext cx="8914258" cy="382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HEADLINE IN GROSSBUCHSTABEN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515938" y="1520825"/>
            <a:ext cx="11160124" cy="4464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245" y="436184"/>
            <a:ext cx="1725818" cy="45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67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3" r:id="rId2"/>
    <p:sldLayoutId id="2147483704" r:id="rId3"/>
    <p:sldLayoutId id="2147483707" r:id="rId4"/>
    <p:sldLayoutId id="2147483705" r:id="rId5"/>
    <p:sldLayoutId id="2147483706" r:id="rId6"/>
    <p:sldLayoutId id="2147483708" r:id="rId7"/>
    <p:sldLayoutId id="2147483710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 cap="all" baseline="0">
          <a:solidFill>
            <a:schemeClr val="tx1"/>
          </a:solidFill>
          <a:latin typeface="Titillium Web" panose="00000500000000000000" pitchFamily="2" charset="0"/>
          <a:ea typeface="+mj-ea"/>
          <a:cs typeface="+mj-cs"/>
        </a:defRPr>
      </a:lvl1pPr>
    </p:titleStyle>
    <p:bodyStyle>
      <a:lvl1pPr marL="176213" indent="-176213" algn="l" defTabSz="914400" rtl="0" eaLnBrk="1" latinLnBrk="0" hangingPunct="1">
        <a:lnSpc>
          <a:spcPct val="90000"/>
        </a:lnSpc>
        <a:spcBef>
          <a:spcPts val="1000"/>
        </a:spcBef>
        <a:buFont typeface="Titillium Web" panose="00000500000000000000" pitchFamily="2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71563" indent="-157163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325">
          <p15:clr>
            <a:srgbClr val="F26B43"/>
          </p15:clr>
        </p15:guide>
        <p15:guide id="3" pos="7355">
          <p15:clr>
            <a:srgbClr val="F26B43"/>
          </p15:clr>
        </p15:guide>
        <p15:guide id="4" orient="horz" pos="459">
          <p15:clr>
            <a:srgbClr val="F26B43"/>
          </p15:clr>
        </p15:guide>
        <p15:guide id="5" orient="horz" pos="686">
          <p15:clr>
            <a:srgbClr val="F26B43"/>
          </p15:clr>
        </p15:guide>
        <p15:guide id="6" orient="horz" pos="4065">
          <p15:clr>
            <a:srgbClr val="F26B43"/>
          </p15:clr>
        </p15:guide>
        <p15:guide id="0" orient="horz" pos="3770" userDrawn="1">
          <p15:clr>
            <a:srgbClr val="F26B43"/>
          </p15:clr>
        </p15:guide>
        <p15:guide id="7" orient="horz" pos="95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7" name="Textfeld 6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3" name="Titelplatzhalter 12"/>
          <p:cNvSpPr>
            <a:spLocks noGrp="1"/>
          </p:cNvSpPr>
          <p:nvPr>
            <p:ph type="title"/>
          </p:nvPr>
        </p:nvSpPr>
        <p:spPr>
          <a:xfrm>
            <a:off x="385914" y="3717925"/>
            <a:ext cx="10515600" cy="1827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 err="1"/>
              <a:t>Grossbuchstaben</a:t>
            </a:r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3"/>
          </p:nvPr>
        </p:nvSpPr>
        <p:spPr>
          <a:xfrm>
            <a:off x="427450" y="620687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955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all" baseline="0">
          <a:solidFill>
            <a:schemeClr val="bg1"/>
          </a:solidFill>
          <a:latin typeface="Titillium Web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0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7355" userDrawn="1">
          <p15:clr>
            <a:srgbClr val="F26B43"/>
          </p15:clr>
        </p15:guide>
        <p15:guide id="4" orient="horz" pos="459" userDrawn="1">
          <p15:clr>
            <a:srgbClr val="F26B43"/>
          </p15:clr>
        </p15:guide>
        <p15:guide id="5" orient="horz" pos="686" userDrawn="1">
          <p15:clr>
            <a:srgbClr val="F26B43"/>
          </p15:clr>
        </p15:guide>
        <p15:guide id="6" orient="horz" pos="40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5914" y="3128645"/>
            <a:ext cx="10515600" cy="1827469"/>
          </a:xfrm>
        </p:spPr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Advanced</a:t>
            </a:r>
            <a:br>
              <a:rPr lang="de-DE">
                <a:solidFill>
                  <a:schemeClr val="bg1"/>
                </a:solidFill>
              </a:rPr>
            </a:b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ASP</a:t>
            </a:r>
            <a:r>
              <a:rPr lang="de-DE" dirty="0">
                <a:solidFill>
                  <a:schemeClr val="bg1"/>
                </a:solidFill>
              </a:rPr>
              <a:t>.NET Core</a:t>
            </a:r>
          </a:p>
        </p:txBody>
      </p:sp>
    </p:spTree>
    <p:extLst>
      <p:ext uri="{BB962C8B-B14F-4D97-AF65-F5344CB8AC3E}">
        <p14:creationId xmlns:p14="http://schemas.microsoft.com/office/powerpoint/2010/main" val="2105709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/>
              <a:t>TODO: Susi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Eigene HTML Helper</a:t>
            </a:r>
          </a:p>
        </p:txBody>
      </p:sp>
    </p:spTree>
    <p:extLst>
      <p:ext uri="{BB962C8B-B14F-4D97-AF65-F5344CB8AC3E}">
        <p14:creationId xmlns:p14="http://schemas.microsoft.com/office/powerpoint/2010/main" val="2480188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/>
              <a:t>TODO: Susi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View Components</a:t>
            </a:r>
          </a:p>
        </p:txBody>
      </p:sp>
    </p:spTree>
    <p:extLst>
      <p:ext uri="{BB962C8B-B14F-4D97-AF65-F5344CB8AC3E}">
        <p14:creationId xmlns:p14="http://schemas.microsoft.com/office/powerpoint/2010/main" val="2025765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/>
              <a:t>TODO: Marcus</a:t>
            </a:r>
          </a:p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Custom Modelbinder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222" y="1850167"/>
            <a:ext cx="2890214" cy="368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42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3148881" y="1400941"/>
            <a:ext cx="5894239" cy="4056119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Dependency</a:t>
            </a:r>
            <a:r>
              <a:rPr lang="de-DE" dirty="0"/>
              <a:t> </a:t>
            </a:r>
            <a:r>
              <a:rPr lang="de-DE" dirty="0" err="1"/>
              <a:t>injection</a:t>
            </a:r>
            <a:r>
              <a:rPr lang="de-DE" dirty="0"/>
              <a:t> 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box</a:t>
            </a:r>
          </a:p>
        </p:txBody>
      </p:sp>
    </p:spTree>
    <p:extLst>
      <p:ext uri="{BB962C8B-B14F-4D97-AF65-F5344CB8AC3E}">
        <p14:creationId xmlns:p14="http://schemas.microsoft.com/office/powerpoint/2010/main" val="840235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1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1101492" y="2495328"/>
            <a:ext cx="9989017" cy="1867345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DI </a:t>
            </a:r>
            <a:r>
              <a:rPr lang="de-DE" dirty="0" err="1"/>
              <a:t>anything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092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427450" y="1360011"/>
            <a:ext cx="6734175" cy="2295525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Use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Fav</a:t>
            </a:r>
            <a:r>
              <a:rPr lang="de-DE" dirty="0"/>
              <a:t> </a:t>
            </a:r>
            <a:r>
              <a:rPr lang="de-DE" dirty="0" err="1"/>
              <a:t>IoC</a:t>
            </a:r>
            <a:r>
              <a:rPr lang="de-DE" dirty="0"/>
              <a:t> Container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50" y="3768478"/>
            <a:ext cx="446722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90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1222559" y="2549318"/>
            <a:ext cx="9746882" cy="1759365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DI </a:t>
            </a:r>
            <a:r>
              <a:rPr lang="de-DE" dirty="0" err="1"/>
              <a:t>into</a:t>
            </a:r>
            <a:r>
              <a:rPr lang="de-DE" dirty="0"/>
              <a:t> View</a:t>
            </a:r>
          </a:p>
        </p:txBody>
      </p:sp>
    </p:spTree>
    <p:extLst>
      <p:ext uri="{BB962C8B-B14F-4D97-AF65-F5344CB8AC3E}">
        <p14:creationId xmlns:p14="http://schemas.microsoft.com/office/powerpoint/2010/main" val="1612810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315223" y="2511262"/>
            <a:ext cx="9561555" cy="1835477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Neue </a:t>
            </a:r>
            <a:r>
              <a:rPr lang="de-DE" dirty="0" err="1"/>
              <a:t>htmlHelper</a:t>
            </a:r>
            <a:r>
              <a:rPr lang="de-DE" dirty="0"/>
              <a:t> 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4017696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/>
              <a:t>TODO: Susi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WPF </a:t>
            </a:r>
            <a:r>
              <a:rPr lang="de-DE" dirty="0" err="1"/>
              <a:t>DataContext</a:t>
            </a:r>
            <a:r>
              <a:rPr lang="de-DE" dirty="0"/>
              <a:t> vs. MVC Model</a:t>
            </a:r>
          </a:p>
        </p:txBody>
      </p:sp>
    </p:spTree>
    <p:extLst>
      <p:ext uri="{BB962C8B-B14F-4D97-AF65-F5344CB8AC3E}">
        <p14:creationId xmlns:p14="http://schemas.microsoft.com/office/powerpoint/2010/main" val="2914323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3483771" y="1520825"/>
            <a:ext cx="5224459" cy="4464050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2700" dirty="0" err="1"/>
              <a:t>Modelbinding</a:t>
            </a:r>
            <a:r>
              <a:rPr lang="de-DE" sz="2700" dirty="0"/>
              <a:t> </a:t>
            </a:r>
            <a:r>
              <a:rPr lang="de-DE" sz="2700" dirty="0" err="1"/>
              <a:t>TagHelper</a:t>
            </a:r>
            <a:endParaRPr lang="de-DE" sz="2700" dirty="0"/>
          </a:p>
        </p:txBody>
      </p:sp>
    </p:spTree>
    <p:extLst>
      <p:ext uri="{BB962C8B-B14F-4D97-AF65-F5344CB8AC3E}">
        <p14:creationId xmlns:p14="http://schemas.microsoft.com/office/powerpoint/2010/main" val="2338527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3066183" y="1520825"/>
            <a:ext cx="6059634" cy="4464050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2700" dirty="0" err="1"/>
              <a:t>Modelbinding</a:t>
            </a:r>
            <a:r>
              <a:rPr lang="de-DE" sz="2700" dirty="0"/>
              <a:t> </a:t>
            </a:r>
            <a:r>
              <a:rPr lang="de-DE" sz="2700" dirty="0" err="1"/>
              <a:t>TagHelper</a:t>
            </a:r>
            <a:endParaRPr lang="de-DE" sz="2700" dirty="0"/>
          </a:p>
        </p:txBody>
      </p:sp>
    </p:spTree>
    <p:extLst>
      <p:ext uri="{BB962C8B-B14F-4D97-AF65-F5344CB8AC3E}">
        <p14:creationId xmlns:p14="http://schemas.microsoft.com/office/powerpoint/2010/main" val="1639715103"/>
      </p:ext>
    </p:extLst>
  </p:cSld>
  <p:clrMapOvr>
    <a:masterClrMapping/>
  </p:clrMapOvr>
</p:sld>
</file>

<file path=ppt/theme/theme1.xml><?xml version="1.0" encoding="utf-8"?>
<a:theme xmlns:a="http://schemas.openxmlformats.org/drawingml/2006/main" name="Titel- und Kontaktfolien">
  <a:themeElements>
    <a:clrScheme name="Saxsys">
      <a:dk1>
        <a:srgbClr val="3C3C3C"/>
      </a:dk1>
      <a:lt1>
        <a:sysClr val="window" lastClr="FFFFFF"/>
      </a:lt1>
      <a:dk2>
        <a:srgbClr val="44546A"/>
      </a:dk2>
      <a:lt2>
        <a:srgbClr val="E7E6E6"/>
      </a:lt2>
      <a:accent1>
        <a:srgbClr val="ED7205"/>
      </a:accent1>
      <a:accent2>
        <a:srgbClr val="D99D0D"/>
      </a:accent2>
      <a:accent3>
        <a:srgbClr val="BFBC1D"/>
      </a:accent3>
      <a:accent4>
        <a:srgbClr val="9EC544"/>
      </a:accent4>
      <a:accent5>
        <a:srgbClr val="4BB187"/>
      </a:accent5>
      <a:accent6>
        <a:srgbClr val="1C98B6"/>
      </a:accent6>
      <a:hlink>
        <a:srgbClr val="008ECA"/>
      </a:hlink>
      <a:folHlink>
        <a:srgbClr val="ED7205"/>
      </a:folHlink>
    </a:clrScheme>
    <a:fontScheme name="Benutzerdefiniert 1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>
          <a:defRPr dirty="0" smtClean="0">
            <a:solidFill>
              <a:schemeClr val="accen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D309110D-AE1A-4911-AB19-F9DFCCCCC406}" vid="{16DA9B6C-5465-44E5-9AC9-64C6038904AC}"/>
    </a:ext>
  </a:extLst>
</a:theme>
</file>

<file path=ppt/theme/theme2.xml><?xml version="1.0" encoding="utf-8"?>
<a:theme xmlns:a="http://schemas.openxmlformats.org/drawingml/2006/main" name="Inhaltsfolien">
  <a:themeElements>
    <a:clrScheme name="Saxsys">
      <a:dk1>
        <a:srgbClr val="3C3C3C"/>
      </a:dk1>
      <a:lt1>
        <a:sysClr val="window" lastClr="FFFFFF"/>
      </a:lt1>
      <a:dk2>
        <a:srgbClr val="44546A"/>
      </a:dk2>
      <a:lt2>
        <a:srgbClr val="E7E6E6"/>
      </a:lt2>
      <a:accent1>
        <a:srgbClr val="ED7205"/>
      </a:accent1>
      <a:accent2>
        <a:srgbClr val="D99D0D"/>
      </a:accent2>
      <a:accent3>
        <a:srgbClr val="BFBC1D"/>
      </a:accent3>
      <a:accent4>
        <a:srgbClr val="9EC544"/>
      </a:accent4>
      <a:accent5>
        <a:srgbClr val="4BB187"/>
      </a:accent5>
      <a:accent6>
        <a:srgbClr val="1C98B6"/>
      </a:accent6>
      <a:hlink>
        <a:srgbClr val="008ECA"/>
      </a:hlink>
      <a:folHlink>
        <a:srgbClr val="ED7205"/>
      </a:folHlink>
    </a:clrScheme>
    <a:fontScheme name="Benutzerdefiniert 1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>
          <a:defRPr dirty="0" smtClean="0">
            <a:solidFill>
              <a:schemeClr val="accen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D309110D-AE1A-4911-AB19-F9DFCCCCC406}" vid="{FB4BE71A-8B11-4C4F-A23C-D506EA205CB3}"/>
    </a:ext>
  </a:extLst>
</a:theme>
</file>

<file path=ppt/theme/theme3.xml><?xml version="1.0" encoding="utf-8"?>
<a:theme xmlns:a="http://schemas.openxmlformats.org/drawingml/2006/main" name="Zwischenfolien">
  <a:themeElements>
    <a:clrScheme name="Saxsys">
      <a:dk1>
        <a:srgbClr val="3C3C3C"/>
      </a:dk1>
      <a:lt1>
        <a:sysClr val="window" lastClr="FFFFFF"/>
      </a:lt1>
      <a:dk2>
        <a:srgbClr val="44546A"/>
      </a:dk2>
      <a:lt2>
        <a:srgbClr val="E7E6E6"/>
      </a:lt2>
      <a:accent1>
        <a:srgbClr val="ED7205"/>
      </a:accent1>
      <a:accent2>
        <a:srgbClr val="D99D0D"/>
      </a:accent2>
      <a:accent3>
        <a:srgbClr val="BFBC1D"/>
      </a:accent3>
      <a:accent4>
        <a:srgbClr val="9EC544"/>
      </a:accent4>
      <a:accent5>
        <a:srgbClr val="4BB187"/>
      </a:accent5>
      <a:accent6>
        <a:srgbClr val="1C98B6"/>
      </a:accent6>
      <a:hlink>
        <a:srgbClr val="008ECA"/>
      </a:hlink>
      <a:folHlink>
        <a:srgbClr val="ED7205"/>
      </a:folHlink>
    </a:clrScheme>
    <a:fontScheme name="Benutzerdefiniert 1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D309110D-AE1A-4911-AB19-F9DFCCCCC406}" vid="{A4614092-F46D-4E44-8B07-F60D30372ED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Saxsys_Folienmaster_26012017.pptx</Template>
  <TotalTime>0</TotalTime>
  <Words>97</Words>
  <Application>Microsoft Office PowerPoint</Application>
  <PresentationFormat>Breitbild</PresentationFormat>
  <Paragraphs>35</Paragraphs>
  <Slides>12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Titillium Web</vt:lpstr>
      <vt:lpstr>Calibri</vt:lpstr>
      <vt:lpstr>Arial</vt:lpstr>
      <vt:lpstr>Titel- und Kontaktfolien</vt:lpstr>
      <vt:lpstr>Inhaltsfolien</vt:lpstr>
      <vt:lpstr>Zwischenfolien</vt:lpstr>
      <vt:lpstr>Advanced  ASP.NET Core</vt:lpstr>
      <vt:lpstr>Dependency injection out of the box</vt:lpstr>
      <vt:lpstr>DI anything</vt:lpstr>
      <vt:lpstr>Use YoUr Fav IoC Container</vt:lpstr>
      <vt:lpstr>DI into View</vt:lpstr>
      <vt:lpstr>Neue htmlHelper Implementierung</vt:lpstr>
      <vt:lpstr>WPF DataContext vs. MVC Model</vt:lpstr>
      <vt:lpstr>Modelbinding TagHelper</vt:lpstr>
      <vt:lpstr>Modelbinding TagHelper</vt:lpstr>
      <vt:lpstr>Eigene HTML Helper</vt:lpstr>
      <vt:lpstr>View Components</vt:lpstr>
      <vt:lpstr>Custom Modelbinder</vt:lpstr>
    </vt:vector>
  </TitlesOfParts>
  <Company>Saxonia Systems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Hinweise zur Verwendung des Folienmasters</dc:title>
  <dc:creator>Kohnert, Marcus</dc:creator>
  <cp:lastModifiedBy>Kohnert, Marcus</cp:lastModifiedBy>
  <cp:revision>116</cp:revision>
  <dcterms:created xsi:type="dcterms:W3CDTF">2017-04-18T06:58:56Z</dcterms:created>
  <dcterms:modified xsi:type="dcterms:W3CDTF">2017-06-16T13:42:13Z</dcterms:modified>
</cp:coreProperties>
</file>